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81" r:id="rId2"/>
    <p:sldId id="263" r:id="rId3"/>
    <p:sldId id="265" r:id="rId4"/>
    <p:sldId id="271" r:id="rId5"/>
    <p:sldId id="266" r:id="rId6"/>
    <p:sldId id="268" r:id="rId7"/>
    <p:sldId id="269" r:id="rId8"/>
    <p:sldId id="285" r:id="rId9"/>
    <p:sldId id="262" r:id="rId10"/>
    <p:sldId id="280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03" autoAdjust="0"/>
  </p:normalViewPr>
  <p:slideViewPr>
    <p:cSldViewPr>
      <p:cViewPr>
        <p:scale>
          <a:sx n="82" d="100"/>
          <a:sy n="82" d="100"/>
        </p:scale>
        <p:origin x="-1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dirty="0" smtClean="0">
                <a:latin typeface="Arial" pitchFamily="34" charset="0"/>
                <a:ea typeface="ＭＳ Ｐゴシック" charset="-128"/>
              </a:rPr>
              <a:t>Role</a:t>
            </a:r>
            <a:r>
              <a:rPr lang="en-CA" baseline="0" dirty="0" smtClean="0">
                <a:latin typeface="Arial" pitchFamily="34" charset="0"/>
                <a:ea typeface="ＭＳ Ｐゴシック" charset="-128"/>
              </a:rPr>
              <a:t> play – Person A is the ‘student’.  Person B is the ‘teacher’.  The ‘teacher’ practices </a:t>
            </a:r>
            <a:r>
              <a:rPr lang="en-US" baseline="0" dirty="0" smtClean="0">
                <a:latin typeface="Arial" pitchFamily="34" charset="0"/>
                <a:ea typeface="ＭＳ Ｐゴシック" charset="-128"/>
              </a:rPr>
              <a:t>‘responding in the moment’.    Person C is the observer and notes the feedback.  All three discuss the learning that has taken place.</a:t>
            </a:r>
            <a:endParaRPr lang="en-CA" baseline="0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BA41C-8922-440C-99B2-1DA71224E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30E5-790E-4EC1-8A64-347F4593B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B075B-5329-4444-A80F-3E0036536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D65AC-76BE-486A-9119-59E346AC8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097FA-FED9-46E2-ADB2-0347F5D1E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5359E-D0CF-49F5-BED4-E818F56AF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6B6FD-AA4B-4BB2-8BDE-3B87CBB2C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BFDDC-8443-4257-B1D9-DD436F9CD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FFFE4-D764-4251-97A6-56ED21548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2FE76-31EB-49A6-93DF-409A2D76B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B3BFB-7AA2-4FF4-96B8-040093E16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A329F8E-EA0A-4493-BDC3-BAE7683F5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Patterning &amp; Algebra </a:t>
            </a:r>
            <a:br>
              <a:rPr lang="en-US" sz="3200" dirty="0" smtClean="0"/>
            </a:br>
            <a:r>
              <a:rPr lang="en-US" sz="3200" dirty="0" smtClean="0"/>
              <a:t>Breakout 1: Responding to Students in the Moment</a:t>
            </a:r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D0BFD5-F6C9-4131-BDEC-BAE4BF7ADBE1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3076" name="Picture 5" descr="E:\Beach Images\Beach &amp; Water (C - G)\Diving In 1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2286000"/>
            <a:ext cx="2551113" cy="3201988"/>
          </a:xfrm>
          <a:noFill/>
        </p:spPr>
      </p:pic>
      <p:pic>
        <p:nvPicPr>
          <p:cNvPr id="307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Card: Reflection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Solve the problem</a:t>
            </a:r>
          </a:p>
          <a:p>
            <a:r>
              <a:rPr lang="en-CA" dirty="0" smtClean="0"/>
              <a:t>Reflect on learning</a:t>
            </a: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ADC6A9-014A-4D82-8B79-B5F5B552D9C5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2355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Entrance Card	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Something I agree with…</a:t>
            </a:r>
          </a:p>
          <a:p>
            <a:endParaRPr lang="en-CA" dirty="0" smtClean="0"/>
          </a:p>
          <a:p>
            <a:r>
              <a:rPr lang="en-CA" dirty="0" smtClean="0"/>
              <a:t>A light bulb moment I had…</a:t>
            </a:r>
          </a:p>
          <a:p>
            <a:endParaRPr lang="en-CA" dirty="0" smtClean="0"/>
          </a:p>
          <a:p>
            <a:r>
              <a:rPr lang="en-CA" dirty="0" smtClean="0"/>
              <a:t>A question I still have…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8BBC1F9-331C-438A-8792-7BE88D41A6D9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4101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Secret Rule Game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 your table, you will be getting</a:t>
            </a:r>
          </a:p>
          <a:p>
            <a:pPr lvl="1"/>
            <a:r>
              <a:rPr lang="en-US" dirty="0" smtClean="0"/>
              <a:t>A secret pattern rule </a:t>
            </a:r>
          </a:p>
          <a:p>
            <a:pPr lvl="2"/>
            <a:r>
              <a:rPr lang="en-US" dirty="0" smtClean="0"/>
              <a:t># of tiles = (position number) x 2 + 8</a:t>
            </a:r>
          </a:p>
          <a:p>
            <a:pPr lvl="1"/>
            <a:r>
              <a:rPr lang="en-US" dirty="0" smtClean="0"/>
              <a:t>Position Cards</a:t>
            </a:r>
          </a:p>
          <a:p>
            <a:pPr lvl="2">
              <a:buNone/>
            </a:pPr>
            <a:r>
              <a:rPr lang="en-US" dirty="0" smtClean="0"/>
              <a:t>1, 2, 3</a:t>
            </a:r>
          </a:p>
          <a:p>
            <a:pPr lvl="1"/>
            <a:r>
              <a:rPr lang="en-US" dirty="0" smtClean="0"/>
              <a:t>Use two </a:t>
            </a:r>
            <a:r>
              <a:rPr lang="en-US" dirty="0" err="1" smtClean="0"/>
              <a:t>colours</a:t>
            </a:r>
            <a:r>
              <a:rPr lang="en-US" dirty="0" smtClean="0"/>
              <a:t> to build a geometric representation  of your rule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DAD197-FD52-405A-9574-3EF7C7FD644D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5125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CA" smtClean="0"/>
              <a:t>Table Walk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table group, walk around and determine the secret rules of the different representations in the room.</a:t>
            </a:r>
          </a:p>
          <a:p>
            <a:r>
              <a:rPr lang="en-US" dirty="0" smtClean="0"/>
              <a:t>Write down the pattern rules on your handout.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40A5E3-2592-48DC-BAA4-AE05065EA90A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819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Discussion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questions…</a:t>
            </a:r>
          </a:p>
          <a:p>
            <a:pPr lvl="1"/>
            <a:r>
              <a:rPr lang="en-US" dirty="0" smtClean="0"/>
              <a:t>Which patterns did you have a hard time figuring out?</a:t>
            </a:r>
          </a:p>
          <a:p>
            <a:pPr lvl="1"/>
            <a:r>
              <a:rPr lang="en-US" dirty="0" smtClean="0"/>
              <a:t>How did the 2 </a:t>
            </a:r>
            <a:r>
              <a:rPr lang="en-US" dirty="0" err="1" smtClean="0"/>
              <a:t>colours</a:t>
            </a:r>
            <a:r>
              <a:rPr lang="en-US" dirty="0" smtClean="0"/>
              <a:t> help you see the rule?</a:t>
            </a:r>
          </a:p>
          <a:p>
            <a:pPr lvl="1"/>
            <a:r>
              <a:rPr lang="en-US" dirty="0" smtClean="0"/>
              <a:t>Did the visual representation allow you to determine the rule?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ABE3A81-6322-48B6-8903-39CC4E5FD86B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9221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Table Secret Rule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your table, create two different geometric representations of your new pattern rule </a:t>
            </a:r>
            <a:r>
              <a:rPr lang="en-US" b="1" dirty="0" smtClean="0"/>
              <a:t>using only one </a:t>
            </a:r>
            <a:r>
              <a:rPr lang="en-US" b="1" dirty="0" err="1" smtClean="0"/>
              <a:t>colour</a:t>
            </a:r>
            <a:r>
              <a:rPr lang="en-US" b="1" dirty="0" smtClean="0"/>
              <a:t>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77FA42-5D34-4E3A-8D55-003490B2C3D0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12293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Table Walk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Switch tables and guess each other’s secret pattern rule.</a:t>
            </a:r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B33A2A-9C96-4A97-907D-895A5BF21930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1331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Play: Guess my Rule!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smtClean="0"/>
          </a:p>
          <a:p>
            <a:endParaRPr lang="en-US" sz="2800" smtClean="0"/>
          </a:p>
          <a:p>
            <a:pPr>
              <a:buFont typeface="Arial" pitchFamily="34" charset="0"/>
              <a:buNone/>
            </a:pPr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pPr>
              <a:buFont typeface="Arial" pitchFamily="34" charset="0"/>
              <a:buNone/>
            </a:pPr>
            <a:r>
              <a:rPr lang="en-US" sz="2800" smtClean="0"/>
              <a:t>Given only position #2, determine my pattern rule?</a:t>
            </a:r>
          </a:p>
          <a:p>
            <a:pPr>
              <a:buFont typeface="Arial" pitchFamily="34" charset="0"/>
              <a:buNone/>
            </a:pPr>
            <a:r>
              <a:rPr lang="en-US" sz="2800" smtClean="0"/>
              <a:t>After some individual think time, share as a table.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853014-36AA-4931-AE6B-A5CB4F6174C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3810000" y="15240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Rectangle 2"/>
          <p:cNvSpPr>
            <a:spLocks noChangeArrowheads="1"/>
          </p:cNvSpPr>
          <p:nvPr/>
        </p:nvSpPr>
        <p:spPr bwMode="auto">
          <a:xfrm>
            <a:off x="4114800" y="15240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Rectangle 2"/>
          <p:cNvSpPr>
            <a:spLocks noChangeArrowheads="1"/>
          </p:cNvSpPr>
          <p:nvPr/>
        </p:nvSpPr>
        <p:spPr bwMode="auto">
          <a:xfrm>
            <a:off x="38100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41148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Rectangle 2"/>
          <p:cNvSpPr>
            <a:spLocks noChangeArrowheads="1"/>
          </p:cNvSpPr>
          <p:nvPr/>
        </p:nvSpPr>
        <p:spPr bwMode="auto">
          <a:xfrm>
            <a:off x="44196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Rectangle 2"/>
          <p:cNvSpPr>
            <a:spLocks noChangeArrowheads="1"/>
          </p:cNvSpPr>
          <p:nvPr/>
        </p:nvSpPr>
        <p:spPr bwMode="auto">
          <a:xfrm>
            <a:off x="35052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Rectangle 2"/>
          <p:cNvSpPr>
            <a:spLocks noChangeArrowheads="1"/>
          </p:cNvSpPr>
          <p:nvPr/>
        </p:nvSpPr>
        <p:spPr bwMode="auto">
          <a:xfrm>
            <a:off x="3810000" y="24384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Rectangle 2"/>
          <p:cNvSpPr>
            <a:spLocks noChangeArrowheads="1"/>
          </p:cNvSpPr>
          <p:nvPr/>
        </p:nvSpPr>
        <p:spPr bwMode="auto">
          <a:xfrm>
            <a:off x="4114800" y="24384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3"/>
          <p:cNvSpPr txBox="1">
            <a:spLocks noChangeArrowheads="1"/>
          </p:cNvSpPr>
          <p:nvPr/>
        </p:nvSpPr>
        <p:spPr bwMode="auto">
          <a:xfrm>
            <a:off x="3886200" y="2971800"/>
            <a:ext cx="434975" cy="627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sz="3600">
                <a:latin typeface="Calibri" pitchFamily="34" charset="0"/>
              </a:rPr>
              <a:t>2</a:t>
            </a:r>
            <a:endParaRPr lang="en-US"/>
          </a:p>
        </p:txBody>
      </p:sp>
      <p:pic>
        <p:nvPicPr>
          <p:cNvPr id="16398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Learning </a:t>
            </a:r>
            <a:r>
              <a:rPr lang="en-US" dirty="0" smtClean="0"/>
              <a:t>Goals</a:t>
            </a:r>
            <a:r>
              <a:rPr lang="en-US" smtClean="0"/>
              <a:t/>
            </a:r>
            <a:br>
              <a:rPr lang="en-US" smtClean="0"/>
            </a:br>
            <a:endParaRPr lang="en-US" dirty="0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r>
              <a:rPr lang="en-CA" smtClean="0"/>
              <a:t>To create geometric patterns and use them to support our own understanding of multiplicative thinking, generalizations and multiple representations.</a:t>
            </a:r>
            <a:endParaRPr lang="en-US" smtClean="0"/>
          </a:p>
          <a:p>
            <a:r>
              <a:rPr lang="en-CA" smtClean="0"/>
              <a:t>To begin discussing the idea of responding to students in the moment.</a:t>
            </a: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624B7E-5FE9-43C2-9CA0-53C29A9626C7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22533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81459697-1D78-45DD-B34B-6EDCF555EF79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9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2535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 - &amp;quot;Patterning &amp;amp; Algebra &amp;#x0D;&amp;#x0A;Breakout 1: Responding to Students in the Moment&amp;quot;&quot;/&gt;&lt;property id=&quot;20307&quot; value=&quot;281&quot;/&gt;&lt;/object&gt;&lt;object type=&quot;3&quot; unique_id=&quot;10006&quot;&gt;&lt;property id=&quot;20148&quot; value=&quot;5&quot;/&gt;&lt;property id=&quot;20300&quot; value=&quot;Slide 2 - &amp;quot;Entrance Card&amp;amp;#x09;&amp;quot;&quot;/&gt;&lt;property id=&quot;20307&quot; value=&quot;263&quot;/&gt;&lt;/object&gt;&lt;object type=&quot;3&quot; unique_id=&quot;10007&quot;&gt;&lt;property id=&quot;20148&quot; value=&quot;5&quot;/&gt;&lt;property id=&quot;20300&quot; value=&quot;Slide 3 - &amp;quot;Secret Rule Game&amp;quot;&quot;/&gt;&lt;property id=&quot;20307&quot; value=&quot;265&quot;/&gt;&lt;/object&gt;&lt;object type=&quot;3&quot; unique_id=&quot;10010&quot;&gt;&lt;property id=&quot;20148&quot; value=&quot;5&quot;/&gt;&lt;property id=&quot;20300&quot; value=&quot;Slide 4 - &amp;quot;Table Walk&amp;quot;&quot;/&gt;&lt;property id=&quot;20307&quot; value=&quot;271&quot;/&gt;&lt;/object&gt;&lt;object type=&quot;3&quot; unique_id=&quot;10011&quot;&gt;&lt;property id=&quot;20148&quot; value=&quot;5&quot;/&gt;&lt;property id=&quot;20300&quot; value=&quot;Slide 5 - &amp;quot;Discussion&amp;quot;&quot;/&gt;&lt;property id=&quot;20307&quot; value=&quot;266&quot;/&gt;&lt;/object&gt;&lt;object type=&quot;3&quot; unique_id=&quot;10014&quot;&gt;&lt;property id=&quot;20148&quot; value=&quot;5&quot;/&gt;&lt;property id=&quot;20300&quot; value=&quot;Slide 6 - &amp;quot;Table Secret Rule&amp;quot;&quot;/&gt;&lt;property id=&quot;20307&quot; value=&quot;268&quot;/&gt;&lt;/object&gt;&lt;object type=&quot;3&quot; unique_id=&quot;10015&quot;&gt;&lt;property id=&quot;20148&quot; value=&quot;5&quot;/&gt;&lt;property id=&quot;20300&quot; value=&quot;Slide 7 - &amp;quot;Table Walk&amp;quot;&quot;/&gt;&lt;property id=&quot;20307&quot; value=&quot;269&quot;/&gt;&lt;/object&gt;&lt;object type=&quot;3&quot; unique_id=&quot;10024&quot;&gt;&lt;property id=&quot;20148&quot; value=&quot;5&quot;/&gt;&lt;property id=&quot;20300&quot; value=&quot;Slide 9 - &amp;quot;&amp;#x0D;&amp;#x0A;Learning Goals&amp;#x0D;&amp;#x0A;&amp;quot;&quot;/&gt;&lt;property id=&quot;20307&quot; value=&quot;262&quot;/&gt;&lt;/object&gt;&lt;object type=&quot;3&quot; unique_id=&quot;10025&quot;&gt;&lt;property id=&quot;20148&quot; value=&quot;5&quot;/&gt;&lt;property id=&quot;20300&quot; value=&quot;Slide 10 - &amp;quot;Exit Card: Reflection&amp;quot;&quot;/&gt;&lt;property id=&quot;20307&quot; value=&quot;280&quot;/&gt;&lt;/object&gt;&lt;object type=&quot;3&quot; unique_id=&quot;10200&quot;&gt;&lt;property id=&quot;20148&quot; value=&quot;5&quot;/&gt;&lt;property id=&quot;20300&quot; value=&quot;Slide 8 - &amp;quot;Role Play: Guess my Rule! &amp;quot;&quot;/&gt;&lt;property id=&quot;20307&quot; value=&quot;285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</TotalTime>
  <Pages>0</Pages>
  <Words>304</Words>
  <Characters>0</Characters>
  <Application>Microsoft Office PowerPoint</Application>
  <PresentationFormat>On-screen Show (4:3)</PresentationFormat>
  <Lines>0</Lines>
  <Paragraphs>53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2_Default Design</vt:lpstr>
      <vt:lpstr>Patterning &amp; Algebra  Breakout 1: Responding to Students in the Moment</vt:lpstr>
      <vt:lpstr>Entrance Card </vt:lpstr>
      <vt:lpstr>Secret Rule Game</vt:lpstr>
      <vt:lpstr>Table Walk</vt:lpstr>
      <vt:lpstr>Discussion</vt:lpstr>
      <vt:lpstr>Table Secret Rule</vt:lpstr>
      <vt:lpstr>Table Walk</vt:lpstr>
      <vt:lpstr>Role Play: Guess my Rule! </vt:lpstr>
      <vt:lpstr> Learning Goals </vt:lpstr>
      <vt:lpstr>Exit Card: 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d.wines</cp:lastModifiedBy>
  <cp:revision>72</cp:revision>
  <dcterms:modified xsi:type="dcterms:W3CDTF">2011-08-17T21:06:23Z</dcterms:modified>
</cp:coreProperties>
</file>